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1509" r:id="rId7"/>
    <p:sldId id="1510" r:id="rId8"/>
    <p:sldId id="260" r:id="rId9"/>
    <p:sldId id="1511" r:id="rId10"/>
    <p:sldId id="1512" r:id="rId11"/>
    <p:sldId id="263" r:id="rId12"/>
    <p:sldId id="151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7B9BA-6345-4112-8E6B-4E036C591A8A}" v="1" dt="2026-06-04T10:35:17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8"/>
  </p:normalViewPr>
  <p:slideViewPr>
    <p:cSldViewPr snapToGrid="0">
      <p:cViewPr>
        <p:scale>
          <a:sx n="58" d="100"/>
          <a:sy n="58" d="100"/>
        </p:scale>
        <p:origin x="9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sa Winslow" userId="fbc5edfcb5657aa3" providerId="LiveId" clId="{AEDFD3F3-88C9-4606-AAD0-27F26FB312AA}"/>
    <pc:docChg chg="custSel addSld modSld">
      <pc:chgData name="Teresa Winslow" userId="fbc5edfcb5657aa3" providerId="LiveId" clId="{AEDFD3F3-88C9-4606-AAD0-27F26FB312AA}" dt="2026-06-04T10:36:20.928" v="1275" actId="20577"/>
      <pc:docMkLst>
        <pc:docMk/>
      </pc:docMkLst>
      <pc:sldChg chg="modSp new mod">
        <pc:chgData name="Teresa Winslow" userId="fbc5edfcb5657aa3" providerId="LiveId" clId="{AEDFD3F3-88C9-4606-AAD0-27F26FB312AA}" dt="2026-06-04T10:36:20.928" v="1275" actId="20577"/>
        <pc:sldMkLst>
          <pc:docMk/>
          <pc:sldMk cId="1528660976" sldId="1513"/>
        </pc:sldMkLst>
        <pc:spChg chg="mod">
          <ac:chgData name="Teresa Winslow" userId="fbc5edfcb5657aa3" providerId="LiveId" clId="{AEDFD3F3-88C9-4606-AAD0-27F26FB312AA}" dt="2026-06-04T10:36:20.928" v="1275" actId="20577"/>
          <ac:spMkLst>
            <pc:docMk/>
            <pc:sldMk cId="1528660976" sldId="1513"/>
            <ac:spMk id="3" creationId="{66F8F057-D911-1945-4337-7D22F6BFE8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8A60B404-9532-4DA8-8A40-EC339A5BE63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8FACD271-2BB0-4C13-9E3A-50B90F57CA5B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1A5F77D0-C28E-4573-88F0-0A30FF98888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1D22668-A3AE-429F-A351-A1583BA90793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C089F4EF-3CDF-46D7-ADF4-3A52C84FD8B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2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635C43F-DBB1-4D83-B442-E1529AA900C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9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9128053F-E531-4885-B604-CF1A6DEEE40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718304"/>
            <a:ext cx="5897880" cy="135331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EFCC7-B7E8-4ABE-BBCB-C75FD27800C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9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1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972" y="5428752"/>
            <a:ext cx="9043508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5064" y="5349240"/>
            <a:ext cx="9043416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7CA6-BC1D-429A-A289-4E939E49554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4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651" y="5669280"/>
            <a:ext cx="8807117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5B10-D26A-480A-9509-A9831C5E60D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040-F7E0-40EC-B8E9-CED28200FAA3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87AA-E4E6-4FC1-BAD8-09A952212C58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0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291CE83-67BA-4B15-B48A-7DC5C0636664}" type="datetime1">
              <a:rPr lang="en-US" smtClean="0"/>
              <a:t>6/4/2026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1" r:id="rId3"/>
    <p:sldLayoutId id="2147483712" r:id="rId4"/>
    <p:sldLayoutId id="2147483698" r:id="rId5"/>
    <p:sldLayoutId id="2147483728" r:id="rId6"/>
    <p:sldLayoutId id="2147483735" r:id="rId7"/>
    <p:sldLayoutId id="2147483758" r:id="rId8"/>
    <p:sldLayoutId id="2147483710" r:id="rId9"/>
    <p:sldLayoutId id="2147483755" r:id="rId10"/>
    <p:sldLayoutId id="2147483713" r:id="rId11"/>
    <p:sldLayoutId id="2147483729" r:id="rId12"/>
    <p:sldLayoutId id="2147483662" r:id="rId13"/>
    <p:sldLayoutId id="2147483679" r:id="rId14"/>
    <p:sldLayoutId id="2147483680" r:id="rId15"/>
    <p:sldLayoutId id="2147483681" r:id="rId16"/>
    <p:sldLayoutId id="2147483682" r:id="rId17"/>
    <p:sldLayoutId id="2147483706" r:id="rId18"/>
    <p:sldLayoutId id="2147483689" r:id="rId19"/>
    <p:sldLayoutId id="2147483690" r:id="rId20"/>
    <p:sldLayoutId id="2147483707" r:id="rId21"/>
    <p:sldLayoutId id="2147483708" r:id="rId22"/>
    <p:sldLayoutId id="2147483692" r:id="rId23"/>
    <p:sldLayoutId id="2147483691" r:id="rId24"/>
    <p:sldLayoutId id="2147483732" r:id="rId25"/>
    <p:sldLayoutId id="2147483733" r:id="rId26"/>
    <p:sldLayoutId id="2147483731" r:id="rId27"/>
    <p:sldLayoutId id="2147483730" r:id="rId28"/>
    <p:sldLayoutId id="2147483694" r:id="rId29"/>
    <p:sldLayoutId id="2147483726" r:id="rId30"/>
    <p:sldLayoutId id="2147483693" r:id="rId31"/>
    <p:sldLayoutId id="2147483711" r:id="rId32"/>
    <p:sldLayoutId id="2147483672" r:id="rId33"/>
    <p:sldLayoutId id="2147483673" r:id="rId34"/>
    <p:sldLayoutId id="2147483696" r:id="rId35"/>
    <p:sldLayoutId id="2147483752" r:id="rId36"/>
    <p:sldLayoutId id="2147483754" r:id="rId37"/>
    <p:sldLayoutId id="2147483753" r:id="rId38"/>
    <p:sldLayoutId id="2147483750" r:id="rId39"/>
    <p:sldLayoutId id="2147483742" r:id="rId40"/>
    <p:sldLayoutId id="2147483743" r:id="rId41"/>
    <p:sldLayoutId id="2147483740" r:id="rId42"/>
    <p:sldLayoutId id="2147483664" r:id="rId43"/>
    <p:sldLayoutId id="2147483665" r:id="rId44"/>
    <p:sldLayoutId id="2147483666" r:id="rId45"/>
    <p:sldLayoutId id="2147483667" r:id="rId46"/>
    <p:sldLayoutId id="2147483668" r:id="rId47"/>
    <p:sldLayoutId id="2147483669" r:id="rId48"/>
    <p:sldLayoutId id="2147483685" r:id="rId49"/>
    <p:sldLayoutId id="2147483687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mithsonianmag.com/history/underappreciated-true-story-prussian-military-office-whipped-patriots-into-shape-valley-forge-180987172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biography/Baron-von-Steuben" TargetMode="Externa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www.youtube.com/watch?v=Q2ZBb1a4ePo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s://www.youtube.com/watch?v=1vOwQbEQFwM&amp;t=34s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implepureclear@gmail.com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3501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i="1" dirty="0"/>
              <a:t>General Baron von Steuben 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Life, Legacy &amp; Role at Valley Forge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           </a:t>
            </a:r>
            <a:br>
              <a:rPr lang="en-US" i="1" dirty="0"/>
            </a:br>
            <a:br>
              <a:rPr lang="en-US" i="1" dirty="0"/>
            </a:br>
            <a:endParaRPr lang="en-US" sz="2000" dirty="0"/>
          </a:p>
        </p:txBody>
      </p:sp>
      <p:pic>
        <p:nvPicPr>
          <p:cNvPr id="7" name="Picture Placeholder 6" descr="A group of houses with red roofs">
            <a:extLst>
              <a:ext uri="{FF2B5EF4-FFF2-40B4-BE49-F238E27FC236}">
                <a16:creationId xmlns:a16="http://schemas.microsoft.com/office/drawing/2014/main" id="{AA6BCCFE-82B9-38D9-8EAD-75148B80B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128" y="0"/>
            <a:ext cx="6595872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67650-ED3F-676A-83C4-1D93248D1BBA}"/>
              </a:ext>
            </a:extLst>
          </p:cNvPr>
          <p:cNvSpPr txBox="1"/>
          <p:nvPr/>
        </p:nvSpPr>
        <p:spPr>
          <a:xfrm>
            <a:off x="3046863" y="2838313"/>
            <a:ext cx="6093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i="1" dirty="0"/>
          </a:p>
          <a:p>
            <a:endParaRPr lang="en-US" i="1" dirty="0"/>
          </a:p>
          <a:p>
            <a:endParaRPr lang="en-US" sz="1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8BF27-E111-1346-6C1C-316B55A56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99" y="178958"/>
            <a:ext cx="6369130" cy="6500084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3F3F0EB5-A401-BC3D-B3AC-88E8490F22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100" b="1" dirty="0"/>
              <a:t>Link to Smithsonian Article </a:t>
            </a:r>
            <a:r>
              <a:rPr lang="en-US" dirty="0">
                <a:hlinkClick r:id="rId4"/>
              </a:rPr>
              <a:t>https://www.smithsonianmag.com/history/underappreciated-true-story-prussian-military-office-whipped-patriots-into-shape-valley-forge-180987172/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E922-AE57-EC70-406A-77ED03351F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548640"/>
            <a:ext cx="8266176" cy="5605272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SOURCES</a:t>
            </a:r>
          </a:p>
          <a:p>
            <a:r>
              <a:rPr lang="en-US" sz="2800" dirty="0">
                <a:hlinkClick r:id="rId2"/>
              </a:rPr>
              <a:t>EVERY YEAR WE CELEBRATE Baron von Steuben at his statue at Valley Forge </a:t>
            </a:r>
          </a:p>
          <a:p>
            <a:r>
              <a:rPr lang="en-US" sz="2800" dirty="0">
                <a:hlinkClick r:id="rId2"/>
              </a:rPr>
              <a:t>https://www.britannica.com/biography/Baron-von-Steuben</a:t>
            </a:r>
            <a:endParaRPr lang="en-US" sz="2800" dirty="0"/>
          </a:p>
          <a:p>
            <a:r>
              <a:rPr lang="en-US" sz="2800" dirty="0" err="1"/>
              <a:t>Encyclopaedia</a:t>
            </a:r>
            <a:r>
              <a:rPr lang="en-US" sz="2800" dirty="0"/>
              <a:t> Britannica — </a:t>
            </a:r>
            <a:r>
              <a:rPr lang="en-US" sz="2800" i="1" dirty="0"/>
              <a:t>Baron von Steuben</a:t>
            </a:r>
            <a:r>
              <a:rPr lang="en-US" sz="2800" dirty="0"/>
              <a:t> </a:t>
            </a:r>
          </a:p>
          <a:p>
            <a:r>
              <a:rPr lang="en-US" sz="2800" dirty="0"/>
              <a:t>USHistory.org – </a:t>
            </a:r>
            <a:r>
              <a:rPr lang="en-US" sz="2800" i="1" dirty="0"/>
              <a:t>Von Steuben biography</a:t>
            </a:r>
            <a:r>
              <a:rPr lang="en-US" sz="2800" dirty="0"/>
              <a:t> </a:t>
            </a:r>
          </a:p>
          <a:p>
            <a:r>
              <a:rPr lang="en-US" sz="2800" dirty="0"/>
              <a:t>History.com – </a:t>
            </a:r>
            <a:r>
              <a:rPr lang="en-US" sz="2800" i="1" dirty="0"/>
              <a:t>Valley Forge overview</a:t>
            </a:r>
            <a:r>
              <a:rPr lang="en-US" sz="2800" dirty="0"/>
              <a:t> </a:t>
            </a:r>
          </a:p>
          <a:p>
            <a:r>
              <a:rPr lang="en-US" sz="2800" dirty="0"/>
              <a:t>National Park Service – Von Steuben page &amp; videos </a:t>
            </a:r>
          </a:p>
          <a:p>
            <a:r>
              <a:rPr lang="en-US" sz="2800" dirty="0"/>
              <a:t>American Battlefield Trust biography 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52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200025"/>
            <a:ext cx="11274553" cy="2018563"/>
          </a:xfrm>
        </p:spPr>
        <p:txBody>
          <a:bodyPr/>
          <a:lstStyle/>
          <a:p>
            <a:r>
              <a:rPr lang="en-US" dirty="0"/>
              <a:t>Background and Early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218588"/>
            <a:ext cx="8317041" cy="476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Video Link:  (4 minutes)</a:t>
            </a:r>
            <a:r>
              <a:rPr lang="en-US" dirty="0">
                <a:hlinkClick r:id="rId2"/>
              </a:rPr>
              <a:t>https://www.youtube.com/watch?v=Q2ZBb1a4ePo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latin typeface="Arial" panose="020B0604020202020204" pitchFamily="34" charset="0"/>
              </a:rPr>
              <a:t>Born September 17, 1730</a:t>
            </a:r>
            <a:r>
              <a:rPr lang="en-US" altLang="en-US" sz="3200" dirty="0">
                <a:latin typeface="Arial" panose="020B0604020202020204" pitchFamily="34" charset="0"/>
              </a:rPr>
              <a:t> in </a:t>
            </a:r>
            <a:r>
              <a:rPr lang="en-US" altLang="en-US" sz="3200" i="1" dirty="0">
                <a:latin typeface="Arial" panose="020B0604020202020204" pitchFamily="34" charset="0"/>
              </a:rPr>
              <a:t>Magdeburg, Prussia</a:t>
            </a:r>
            <a:r>
              <a:rPr lang="en-US" altLang="en-US" sz="3200" dirty="0">
                <a:latin typeface="Arial" panose="020B0604020202020204" pitchFamily="34" charset="0"/>
              </a:rPr>
              <a:t>;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latin typeface="Arial" panose="020B0604020202020204" pitchFamily="34" charset="0"/>
              </a:rPr>
              <a:t> Came from a military family.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latin typeface="Arial" panose="020B0604020202020204" pitchFamily="34" charset="0"/>
              </a:rPr>
              <a:t>Served as an officer in the </a:t>
            </a:r>
            <a:r>
              <a:rPr lang="en-US" altLang="en-US" sz="3200" b="1" dirty="0">
                <a:latin typeface="Arial" panose="020B0604020202020204" pitchFamily="34" charset="0"/>
              </a:rPr>
              <a:t>Prussian Army</a:t>
            </a:r>
            <a:r>
              <a:rPr lang="en-US" altLang="en-US" sz="3200" dirty="0">
                <a:latin typeface="Arial" panose="020B0604020202020204" pitchFamily="34" charset="0"/>
              </a:rPr>
              <a:t> under Frederick the Great during the </a:t>
            </a:r>
            <a:r>
              <a:rPr lang="en-US" altLang="en-US" sz="3200" i="1" dirty="0">
                <a:latin typeface="Arial" panose="020B0604020202020204" pitchFamily="34" charset="0"/>
              </a:rPr>
              <a:t>Seven Years’ War</a:t>
            </a:r>
            <a:r>
              <a:rPr lang="en-US" altLang="en-US" sz="3200" dirty="0">
                <a:latin typeface="Arial" panose="020B0604020202020204" pitchFamily="34" charset="0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latin typeface="Arial" panose="020B0604020202020204" pitchFamily="34" charset="0"/>
              </a:rPr>
              <a:t>After European service, he struggled financially and sought new opportunities abroad.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C5263-9363-3DC3-1BFC-0B5FA720B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37" y="442912"/>
            <a:ext cx="35433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0" y="815534"/>
            <a:ext cx="4572000" cy="12287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Arrival in America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Link to video: </a:t>
            </a:r>
            <a:r>
              <a:rPr lang="en-US" sz="2400" dirty="0">
                <a:hlinkClick r:id="rId2"/>
              </a:rPr>
              <a:t>https://www.youtube.com/watch?v=1vOwQbEQFwM&amp;t=34s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0674C3F-5F8A-91DE-F086-25AB9FA287E4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0" y="2441325"/>
            <a:ext cx="623027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Met American agents (Franklin &amp; Deane)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Paris and got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letter of introduction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Washington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Arrived in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America in December 1777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Revolutionary War.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Reached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Valley Forge in February 1778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amid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struggling Continental Army.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0ECFAF3-61D3-C74D-94D7-40B62D909B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4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33A0-1764-3DC0-A9D7-7733B04AF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616" y="1344168"/>
            <a:ext cx="9198864" cy="32918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Training the Troops at Valley Forge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Appointed </a:t>
            </a:r>
            <a:r>
              <a:rPr lang="en-US" b="1" dirty="0"/>
              <a:t>acting Inspector General</a:t>
            </a:r>
            <a:r>
              <a:rPr lang="en-US" dirty="0"/>
              <a:t> by Washington to assess the army.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Created a </a:t>
            </a:r>
            <a:r>
              <a:rPr lang="en-US" b="1" dirty="0"/>
              <a:t>“model company”</a:t>
            </a:r>
            <a:r>
              <a:rPr lang="en-US" dirty="0"/>
              <a:t> and drilled soldiers in discipline and battlefield skills.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Introduced </a:t>
            </a:r>
            <a:r>
              <a:rPr lang="en-US" b="1" dirty="0"/>
              <a:t>European style drills</a:t>
            </a:r>
            <a:r>
              <a:rPr lang="en-US" dirty="0"/>
              <a:t>, bayonet use, and </a:t>
            </a:r>
            <a:r>
              <a:rPr lang="en-US" b="1" dirty="0"/>
              <a:t>camp sanitation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3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1C-2BD8-A4FA-1C47-752CDA281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484632"/>
            <a:ext cx="11652504" cy="5888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53411-4585-040B-5834-42C4EFE76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150125"/>
            <a:ext cx="11661648" cy="928867"/>
          </a:xfrm>
        </p:spPr>
        <p:txBody>
          <a:bodyPr>
            <a:no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In  1778 Valley Forge , PA   General Baron  Friedrich von Steuben training troops.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D359D-3209-E887-2FD6-E9AA0F9E0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133475"/>
            <a:ext cx="119538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0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0E1-014E-2F32-5FE0-025C2732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“Blue Book”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B70B6-B9DD-8293-E045-C9E0BE21FE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Major Contribution and Impact on the Revolutionary War and Military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400" dirty="0"/>
              <a:t>Wrote </a:t>
            </a:r>
            <a:r>
              <a:rPr lang="en-US" sz="2400" i="1" dirty="0"/>
              <a:t>Regulations for the Order and Discipline of the Troops of the United States</a:t>
            </a:r>
            <a:r>
              <a:rPr lang="en-US" sz="2400" dirty="0"/>
              <a:t>. </a:t>
            </a:r>
          </a:p>
          <a:p>
            <a:r>
              <a:rPr lang="en-US" sz="2400" dirty="0"/>
              <a:t>The manual became the </a:t>
            </a:r>
            <a:r>
              <a:rPr lang="en-US" sz="2400" b="1" dirty="0"/>
              <a:t>official training guide</a:t>
            </a:r>
            <a:r>
              <a:rPr lang="en-US" sz="2400" dirty="0"/>
              <a:t> for the U.S. Army through 1814. </a:t>
            </a:r>
          </a:p>
          <a:p>
            <a:r>
              <a:rPr lang="en-US" sz="2400" dirty="0"/>
              <a:t>Hamilton, Greene, and others helped </a:t>
            </a:r>
            <a:r>
              <a:rPr lang="en-US" sz="2400" b="1" dirty="0"/>
              <a:t>translate and disseminate</a:t>
            </a:r>
            <a:r>
              <a:rPr lang="en-US" sz="2400" dirty="0"/>
              <a:t> it</a:t>
            </a:r>
            <a:r>
              <a:rPr lang="en-US" dirty="0"/>
              <a:t>. 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8572F-030E-FAA5-3B91-B814EF88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7" y="1548148"/>
            <a:ext cx="4142232" cy="51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2400-94AD-31F6-37F1-0D939219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50A7-8097-B5C9-4E58-9ED8D14A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>
            <a:normAutofit/>
          </a:bodyPr>
          <a:lstStyle/>
          <a:p>
            <a:r>
              <a:rPr lang="en-US" dirty="0"/>
              <a:t>         Relationship with George Washington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4B3D3-3CD2-952D-D632-BAB2C517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Washington trusted Steuben’s military expertise and judgment. </a:t>
            </a:r>
          </a:p>
          <a:p>
            <a:r>
              <a:rPr lang="en-US" sz="3600" dirty="0"/>
              <a:t>Worked closely with </a:t>
            </a:r>
            <a:r>
              <a:rPr lang="en-US" sz="3600" b="1" dirty="0"/>
              <a:t>Washington’s aides</a:t>
            </a:r>
            <a:r>
              <a:rPr lang="en-US" sz="3600" dirty="0"/>
              <a:t>, like Hamilton and Greene, to implement training plans. </a:t>
            </a:r>
          </a:p>
          <a:p>
            <a:r>
              <a:rPr lang="en-US" sz="3600" dirty="0"/>
              <a:t>Steuben’s system improved Continental Army’s performance in battles like </a:t>
            </a:r>
            <a:r>
              <a:rPr lang="en-US" sz="3600" b="1" dirty="0"/>
              <a:t>Monmouth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7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9F20-7FE0-9464-CC8C-AAB74EE1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210858"/>
            <a:ext cx="6858000" cy="932688"/>
          </a:xfrm>
        </p:spPr>
        <p:txBody>
          <a:bodyPr/>
          <a:lstStyle/>
          <a:p>
            <a:r>
              <a:rPr lang="en-US" dirty="0"/>
              <a:t>Later Life and Legacy</a:t>
            </a:r>
          </a:p>
        </p:txBody>
      </p:sp>
      <p:pic>
        <p:nvPicPr>
          <p:cNvPr id="5" name="Picture Placeholder 4" descr="A road winding through a forest">
            <a:extLst>
              <a:ext uri="{FF2B5EF4-FFF2-40B4-BE49-F238E27FC236}">
                <a16:creationId xmlns:a16="http://schemas.microsoft.com/office/drawing/2014/main" id="{164FB9BE-89B8-A73D-CB0C-5BF6EAC06D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2345-EDED-4266-CFF8-650FF0BB1E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3"/>
            <a:ext cx="6858000" cy="5477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2800" dirty="0"/>
              <a:t>Served beyond Valley Forge, including at </a:t>
            </a:r>
            <a:r>
              <a:rPr lang="en-US" sz="2800" b="1" dirty="0"/>
              <a:t>Yorktown in 1781</a:t>
            </a:r>
            <a:r>
              <a:rPr lang="en-US" sz="2800" dirty="0"/>
              <a:t>. </a:t>
            </a:r>
          </a:p>
          <a:p>
            <a:r>
              <a:rPr lang="en-US" sz="2800" dirty="0"/>
              <a:t>After the war he lived in New York State and became a Regent; faced financial struggles but remained honored. </a:t>
            </a:r>
          </a:p>
          <a:p>
            <a:r>
              <a:rPr lang="en-US" sz="2800" dirty="0"/>
              <a:t>Remembered as the “</a:t>
            </a:r>
            <a:r>
              <a:rPr lang="en-US" sz="2800" b="1" dirty="0"/>
              <a:t>Drillmaster</a:t>
            </a:r>
            <a:r>
              <a:rPr lang="en-US" sz="2800" dirty="0"/>
              <a:t>” whose work shaped the early U.S. Army. </a:t>
            </a:r>
          </a:p>
          <a:p>
            <a:pPr marL="0" indent="0">
              <a:buNone/>
            </a:pPr>
            <a:r>
              <a:rPr lang="en-US" sz="2800" dirty="0"/>
              <a:t>(Statue in Washington, DC)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42685-B232-0C77-65C8-C36AFCB05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1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7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3031-6827-4357-C063-24F7A131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8F057-D911-1945-4337-7D22F6BF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95" y="367091"/>
            <a:ext cx="11924209" cy="612381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Annual Celebration of General Friedrich von Steuben at Valley Forge National Park, PA</a:t>
            </a:r>
          </a:p>
          <a:p>
            <a:pPr algn="ctr"/>
            <a:r>
              <a:rPr lang="en-US" sz="7200" b="1" dirty="0">
                <a:solidFill>
                  <a:srgbClr val="FF0000"/>
                </a:solidFill>
              </a:rPr>
              <a:t>OCTOBER 11, 2026  @2pm     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Celebration afterwards at the VE German Club  Southampton , PA    </a:t>
            </a:r>
          </a:p>
          <a:p>
            <a:r>
              <a:rPr lang="en-US" sz="7200"/>
              <a:t>                                                        </a:t>
            </a:r>
            <a:r>
              <a:rPr lang="en-US" sz="7200" dirty="0"/>
              <a:t>(TICKETS  </a:t>
            </a:r>
            <a:r>
              <a:rPr lang="en-US" sz="7200"/>
              <a:t>and CAPACITY LIMITED </a:t>
            </a:r>
            <a:r>
              <a:rPr lang="en-US" sz="7200" dirty="0"/>
              <a:t>for VE dinner)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5500" b="1" dirty="0"/>
              <a:t>2pm at Valley Forge National Park:</a:t>
            </a:r>
          </a:p>
          <a:p>
            <a:r>
              <a:rPr lang="en-US" sz="5500" b="1" dirty="0"/>
              <a:t>All area German clubs ,  Students of German and History or Social Studies an all schools are welcome to join in the historic fun.</a:t>
            </a:r>
          </a:p>
          <a:p>
            <a:endParaRPr lang="en-US" sz="5500" b="1" dirty="0"/>
          </a:p>
          <a:p>
            <a:r>
              <a:rPr lang="en-US" sz="5500" b="1" dirty="0"/>
              <a:t>We meet afterward at the VE Club in Southampton for food, singing,  entertainment.  TICKETS LIMITED!</a:t>
            </a:r>
          </a:p>
          <a:p>
            <a:pPr marL="0" indent="0">
              <a:buNone/>
            </a:pPr>
            <a:r>
              <a:rPr lang="en-US" sz="5500" b="1" dirty="0"/>
              <a:t>All area German clubs ,  Students of German and History or Social Studies an all schools are welcome to join in the fun.</a:t>
            </a:r>
          </a:p>
          <a:p>
            <a:pPr marL="0" indent="0">
              <a:buNone/>
            </a:pPr>
            <a:endParaRPr lang="en-US" sz="5500" b="1" dirty="0"/>
          </a:p>
          <a:p>
            <a:pPr marL="0" indent="0">
              <a:buNone/>
            </a:pPr>
            <a:r>
              <a:rPr lang="en-US" sz="5500" b="1" dirty="0"/>
              <a:t>Please contact :</a:t>
            </a:r>
          </a:p>
          <a:p>
            <a:pPr marL="0" indent="0">
              <a:buNone/>
            </a:pPr>
            <a:r>
              <a:rPr lang="en-US" sz="5500" b="1" dirty="0"/>
              <a:t>Teresa Winslow   </a:t>
            </a:r>
          </a:p>
          <a:p>
            <a:pPr marL="0" indent="0">
              <a:buNone/>
            </a:pPr>
            <a:r>
              <a:rPr lang="en-US" sz="5500" b="1" dirty="0"/>
              <a:t>Email: </a:t>
            </a:r>
            <a:r>
              <a:rPr lang="en-US" sz="5500" b="1" dirty="0">
                <a:hlinkClick r:id="rId2"/>
              </a:rPr>
              <a:t>simplepureclear@gmail.com</a:t>
            </a:r>
            <a:endParaRPr lang="en-US" sz="5500" b="1" dirty="0"/>
          </a:p>
          <a:p>
            <a:pPr marL="0" indent="0">
              <a:buNone/>
            </a:pPr>
            <a:endParaRPr lang="en-US" sz="5500" b="1" dirty="0"/>
          </a:p>
        </p:txBody>
      </p:sp>
    </p:spTree>
    <p:extLst>
      <p:ext uri="{BB962C8B-B14F-4D97-AF65-F5344CB8AC3E}">
        <p14:creationId xmlns:p14="http://schemas.microsoft.com/office/powerpoint/2010/main" val="1528660976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_win32_DN_V3" id="{9F427321-9060-43C1-8B15-4D38A9FA231C}" vid="{F91C65FD-DCCD-4832-9662-5F5E106155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A2E174-8201-44C8-8E86-D532E6482AA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815C017-F059-461C-B5CA-F74FA82919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CFCFE-9E11-486F-94A1-AD5EF62DE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{263C1E5F-EBE0-40C9-8F61-5D37D501DE0D}9db5ba7a-f6a8-423e-8130-f3099013613b-TF6f351658-02aa-4255-a406-604a46294ca9_win32</Template>
  <TotalTime>91</TotalTime>
  <Words>592</Words>
  <Application>Microsoft Office PowerPoint</Application>
  <PresentationFormat>Widescreen</PresentationFormat>
  <Paragraphs>62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Neue Haas Grotesk Text Pro</vt:lpstr>
      <vt:lpstr>Helena</vt:lpstr>
      <vt:lpstr> General Baron von Steuben   Life, Legacy &amp; Role at Valley Forge               </vt:lpstr>
      <vt:lpstr>Background and Early Life</vt:lpstr>
      <vt:lpstr>  Arrival in America  Link to video: https://www.youtube.com/watch?v=1vOwQbEQFwM&amp;t=34s </vt:lpstr>
      <vt:lpstr>Training the Troops at Valley Forge  Appointed acting Inspector General by Washington to assess the army.   Created a “model company” and drilled soldiers in discipline and battlefield skills.   Introduced European style drills, bayonet use, and camp sanitation.  </vt:lpstr>
      <vt:lpstr>PowerPoint Presentation</vt:lpstr>
      <vt:lpstr>The “Blue Book”</vt:lpstr>
      <vt:lpstr>         Relationship with George Washington</vt:lpstr>
      <vt:lpstr>Later Life and Legacy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Winslow</dc:creator>
  <cp:lastModifiedBy>Teresa Winslow</cp:lastModifiedBy>
  <cp:revision>1</cp:revision>
  <dcterms:created xsi:type="dcterms:W3CDTF">2026-02-09T17:37:11Z</dcterms:created>
  <dcterms:modified xsi:type="dcterms:W3CDTF">2026-06-04T10:36:22Z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